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21" r:id="rId2"/>
    <p:sldId id="522" r:id="rId3"/>
    <p:sldId id="552" r:id="rId4"/>
    <p:sldId id="545" r:id="rId5"/>
    <p:sldId id="546" r:id="rId6"/>
    <p:sldId id="561" r:id="rId7"/>
    <p:sldId id="563" r:id="rId8"/>
    <p:sldId id="565" r:id="rId9"/>
    <p:sldId id="566" r:id="rId10"/>
    <p:sldId id="567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rawali" initials="" lastIdx="17" clrIdx="0"/>
  <p:cmAuthor id="1" name="rpuskur" initials="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00"/>
    <a:srgbClr val="FF0000"/>
    <a:srgbClr val="9999FF"/>
    <a:srgbClr val="993366"/>
    <a:srgbClr val="0000FF"/>
    <a:srgbClr val="66FF99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72" autoAdjust="0"/>
  </p:normalViewPr>
  <p:slideViewPr>
    <p:cSldViewPr>
      <p:cViewPr>
        <p:scale>
          <a:sx n="66" d="100"/>
          <a:sy n="66" d="100"/>
        </p:scale>
        <p:origin x="-1260" y="-354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556" y="-90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7420CA37-FE32-4E52-B0B7-607F98DCF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4865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3113F293-6206-4070-A781-243F4080A7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674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FAB306-9048-467F-8BDC-DAD59D5D61DC}" type="slidenum">
              <a:rPr lang="en-US"/>
              <a:pPr/>
              <a:t>1</a:t>
            </a:fld>
            <a:endParaRPr lang="en-US"/>
          </a:p>
        </p:txBody>
      </p:sp>
      <p:sp>
        <p:nvSpPr>
          <p:cNvPr id="64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902A6D-4E49-4AE2-A45D-EC1CF6295CAD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F98475-ABA7-42F6-9752-BF6795DEE5FF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828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09600"/>
            <a:ext cx="53340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13425C-7716-4289-9E99-BD6FEF2220DC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0C3F83-9995-44BB-8CEA-6B3661C581BD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586C5-F1ED-418D-A8BC-47A5C116BA5C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A15FFE-F91D-4396-AFD4-49AEE3859E6D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C9EBD5-E552-4B40-97E5-6162E343F0AB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7435C1-333E-44A3-A3AF-9FA728300E25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3CE40-7649-4C54-B05E-60F4AB51DF0E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DE6D1E-4ACB-45CB-92EA-E3F4C0D36FB1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58583-D717-44B8-BA34-D4965700CEC4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1600200" cy="6858000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609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9812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EAA1C70-A958-4CC4-8319-07191825385C}" type="datetime1">
              <a:rPr lang="en-US"/>
              <a:pPr/>
              <a:t>5/29/2012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90033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9" name="Picture 2" descr="npo00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665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1905000"/>
            <a:ext cx="9144000" cy="1371600"/>
          </a:xfrm>
        </p:spPr>
        <p:txBody>
          <a:bodyPr/>
          <a:lstStyle/>
          <a:p>
            <a:r>
              <a:rPr lang="en-GB" sz="2800" b="1" i="1" dirty="0" smtClean="0"/>
              <a:t>Introduction to the Ethiopian </a:t>
            </a:r>
            <a:r>
              <a:rPr lang="en-GB" sz="2800" b="1" i="1" dirty="0" smtClean="0"/>
              <a:t>Livestock </a:t>
            </a:r>
            <a:r>
              <a:rPr lang="en-GB" sz="2800" b="1" i="1" dirty="0" smtClean="0"/>
              <a:t>Feed Project Synthesis workshop</a:t>
            </a:r>
            <a:br>
              <a:rPr lang="en-GB" sz="2800" b="1" i="1" dirty="0" smtClean="0"/>
            </a:br>
            <a:r>
              <a:rPr lang="en-GB" sz="2800" b="1" i="1" dirty="0" smtClean="0"/>
              <a:t/>
            </a:r>
            <a:br>
              <a:rPr lang="en-GB" sz="2800" b="1" i="1" dirty="0" smtClean="0"/>
            </a:br>
            <a:r>
              <a:rPr lang="en-GB" sz="2000" b="1" i="1" dirty="0" smtClean="0"/>
              <a:t>Alan Duncan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076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smtClean="0"/>
              <a:t>Ethiopian </a:t>
            </a:r>
            <a:r>
              <a:rPr lang="en-GB" sz="2000" b="1" i="1" dirty="0" smtClean="0"/>
              <a:t>Livestock Feed </a:t>
            </a:r>
            <a:r>
              <a:rPr lang="en-GB" sz="2000" b="1" i="1" dirty="0" smtClean="0"/>
              <a:t>Project </a:t>
            </a:r>
            <a:r>
              <a:rPr lang="en-GB" sz="2000" b="1" i="1" dirty="0" smtClean="0"/>
              <a:t>Synthesis </a:t>
            </a:r>
            <a:r>
              <a:rPr lang="en-GB" sz="2000" b="1" i="1" dirty="0" smtClean="0"/>
              <a:t>workshop, Addis Ababa, 28-29 </a:t>
            </a:r>
            <a:r>
              <a:rPr lang="en-GB" sz="2000" b="1" i="1" dirty="0" smtClean="0"/>
              <a:t>May 2012</a:t>
            </a:r>
            <a:endParaRPr lang="en-US" sz="20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4937" y="304800"/>
            <a:ext cx="1160463" cy="1165086"/>
          </a:xfrm>
          <a:prstGeom prst="rect">
            <a:avLst/>
          </a:prstGeom>
        </p:spPr>
      </p:pic>
      <p:pic>
        <p:nvPicPr>
          <p:cNvPr id="1026" name="Picture 2" descr="D:\My Pictures\logos\eiar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5505"/>
            <a:ext cx="920750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My Pictures\logos\ARARI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9400"/>
            <a:ext cx="1219200" cy="109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Tomorrow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Preparations</a:t>
            </a:r>
          </a:p>
          <a:p>
            <a:r>
              <a:rPr lang="en-GB" dirty="0" smtClean="0"/>
              <a:t>Preparations</a:t>
            </a:r>
          </a:p>
          <a:p>
            <a:r>
              <a:rPr lang="en-GB" dirty="0" smtClean="0"/>
              <a:t>Show and tell</a:t>
            </a:r>
          </a:p>
          <a:p>
            <a:r>
              <a:rPr lang="en-GB" smtClean="0"/>
              <a:t>Close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41093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and refine the </a:t>
            </a:r>
            <a:r>
              <a:rPr lang="en-US" dirty="0" smtClean="0"/>
              <a:t>experience of using </a:t>
            </a:r>
            <a:r>
              <a:rPr lang="en-US" b="1" dirty="0" smtClean="0"/>
              <a:t>VCA</a:t>
            </a:r>
            <a:r>
              <a:rPr lang="en-US" dirty="0"/>
              <a:t>, </a:t>
            </a:r>
            <a:r>
              <a:rPr lang="en-US" b="1" dirty="0"/>
              <a:t>FEAST and</a:t>
            </a:r>
            <a:r>
              <a:rPr lang="en-US" dirty="0"/>
              <a:t> </a:t>
            </a:r>
            <a:r>
              <a:rPr lang="en-US" b="1" dirty="0" err="1"/>
              <a:t>Techfit</a:t>
            </a:r>
            <a:r>
              <a:rPr lang="en-US" dirty="0"/>
              <a:t> tools and </a:t>
            </a:r>
            <a:r>
              <a:rPr lang="en-US" dirty="0" smtClean="0"/>
              <a:t>draw lessons for their improvement</a:t>
            </a:r>
          </a:p>
          <a:p>
            <a:r>
              <a:rPr lang="en-US" dirty="0" smtClean="0"/>
              <a:t>Think about application of the tools in wider contexts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781800" cy="1143000"/>
          </a:xfrm>
        </p:spPr>
        <p:txBody>
          <a:bodyPr/>
          <a:lstStyle/>
          <a:p>
            <a:r>
              <a:rPr lang="en-GB" dirty="0" smtClean="0"/>
              <a:t>Outputs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315200" cy="502920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+mj-lt"/>
              </a:rPr>
              <a:t>Refined tools for feed resource assessment, value chain analysis, rapid market appraisal and feed technology prioritization </a:t>
            </a:r>
            <a:endParaRPr lang="en-US" sz="2000" dirty="0" smtClean="0">
              <a:latin typeface="+mj-lt"/>
            </a:endParaRPr>
          </a:p>
          <a:p>
            <a:pPr marL="342900" lvl="1" indent="-342900">
              <a:buClr>
                <a:schemeClr val="bg1"/>
              </a:buClr>
              <a:buFont typeface="Wingdings" pitchFamily="2" charset="2"/>
              <a:buChar char="Ø"/>
            </a:pPr>
            <a:r>
              <a:rPr lang="en-GB" sz="2000" dirty="0">
                <a:latin typeface="+mj-lt"/>
              </a:rPr>
              <a:t>Targeted value chain assessment of feed elements of dairy, beef and sheep value chains </a:t>
            </a:r>
          </a:p>
          <a:p>
            <a:r>
              <a:rPr lang="en-US" sz="2000" dirty="0">
                <a:latin typeface="+mj-lt"/>
              </a:rPr>
              <a:t>Data base of price, quality and volume data on a seasonal basis for key feeds associated with the target value chains. </a:t>
            </a:r>
            <a:endParaRPr lang="en-US" sz="2000" dirty="0" smtClean="0">
              <a:latin typeface="+mj-lt"/>
            </a:endParaRPr>
          </a:p>
          <a:p>
            <a:pPr lvl="0"/>
            <a:r>
              <a:rPr lang="en-GB" sz="2000" dirty="0">
                <a:latin typeface="+mj-lt"/>
              </a:rPr>
              <a:t>Synthesis of experiences with successful small ruminant feeding strategies from elsewhere and their local applicability </a:t>
            </a:r>
          </a:p>
          <a:p>
            <a:pPr lvl="0"/>
            <a:r>
              <a:rPr lang="en-GB" sz="2000" dirty="0">
                <a:latin typeface="+mj-lt"/>
              </a:rPr>
              <a:t>Assessment of feed availability and demand for small ruminant production in </a:t>
            </a:r>
            <a:r>
              <a:rPr lang="en-GB" sz="2000" err="1">
                <a:latin typeface="+mj-lt"/>
              </a:rPr>
              <a:t>Menz</a:t>
            </a:r>
            <a:r>
              <a:rPr lang="en-GB" sz="2000">
                <a:latin typeface="+mj-lt"/>
              </a:rPr>
              <a:t> </a:t>
            </a:r>
            <a:r>
              <a:rPr lang="en-GB" sz="2000" smtClean="0">
                <a:latin typeface="+mj-lt"/>
              </a:rPr>
              <a:t>area* </a:t>
            </a:r>
            <a:endParaRPr lang="en-GB" sz="2000" dirty="0">
              <a:latin typeface="+mj-lt"/>
            </a:endParaRPr>
          </a:p>
          <a:p>
            <a:pPr lvl="0"/>
            <a:r>
              <a:rPr lang="en-US" sz="2000" dirty="0">
                <a:latin typeface="+mj-lt"/>
              </a:rPr>
              <a:t>Synthesis </a:t>
            </a:r>
            <a:r>
              <a:rPr lang="en-US" sz="2000" dirty="0" smtClean="0">
                <a:latin typeface="+mj-lt"/>
              </a:rPr>
              <a:t>workshop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11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Anticipated links to other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Gates-funded </a:t>
            </a:r>
            <a:r>
              <a:rPr lang="en-GB" dirty="0"/>
              <a:t>East Africa Dairy Development Project (Phase 2</a:t>
            </a:r>
            <a:r>
              <a:rPr lang="en-GB" dirty="0" smtClean="0"/>
              <a:t>) </a:t>
            </a:r>
          </a:p>
          <a:p>
            <a:r>
              <a:rPr lang="en-GB" dirty="0" smtClean="0"/>
              <a:t>Multi-donor funded Agricultural </a:t>
            </a:r>
            <a:r>
              <a:rPr lang="en-GB" dirty="0"/>
              <a:t>Growth Programme for </a:t>
            </a:r>
            <a:r>
              <a:rPr lang="en-GB" dirty="0" smtClean="0"/>
              <a:t>Ethiopia</a:t>
            </a:r>
          </a:p>
          <a:p>
            <a:r>
              <a:rPr lang="en-GB" dirty="0" smtClean="0"/>
              <a:t>CIDA-funded </a:t>
            </a:r>
            <a:r>
              <a:rPr lang="en-GB" dirty="0"/>
              <a:t>Livestock Value Chain Enhancement (LIVES) </a:t>
            </a:r>
            <a:r>
              <a:rPr lang="en-GB" dirty="0" smtClean="0"/>
              <a:t>project</a:t>
            </a:r>
          </a:p>
          <a:p>
            <a:r>
              <a:rPr lang="en-GB" dirty="0" smtClean="0"/>
              <a:t>CGIAR </a:t>
            </a:r>
            <a:r>
              <a:rPr lang="en-GB" dirty="0"/>
              <a:t>Research Programme 3.7, More milk, meat and fish, for and by the poor which involves targeted research on the small ruminant value chain in Ethiopia.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Original: To develop </a:t>
            </a:r>
            <a:r>
              <a:rPr lang="en-GB" sz="2400" dirty="0"/>
              <a:t>a preliminary understanding of how feed components of intensifying livestock production systems in Ethiopia are changing as systems intensify and how this is reflected in the feed-related elements of focal value </a:t>
            </a:r>
            <a:r>
              <a:rPr lang="en-GB" sz="2400" dirty="0" smtClean="0"/>
              <a:t>chains</a:t>
            </a:r>
          </a:p>
          <a:p>
            <a:r>
              <a:rPr lang="en-GB" sz="2400" dirty="0" smtClean="0"/>
              <a:t>Evolving: To develop refined tools for rapid assessment of feed resources to allow effective feed intervention strategies to support intensification of livestock production in value chains benefiting smallholder producers.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tools?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Value chain analysis (VCA)</a:t>
            </a:r>
          </a:p>
          <a:p>
            <a:r>
              <a:rPr lang="en-GB" dirty="0" smtClean="0"/>
              <a:t>Feed assessment tool (FEAST)</a:t>
            </a:r>
          </a:p>
          <a:p>
            <a:r>
              <a:rPr lang="en-GB" dirty="0" smtClean="0"/>
              <a:t>Feed technology prioritization (</a:t>
            </a:r>
            <a:r>
              <a:rPr lang="en-GB" dirty="0" err="1" smtClean="0"/>
              <a:t>Techfit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9257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 </a:t>
            </a:r>
            <a:r>
              <a:rPr lang="en-GB" dirty="0" err="1" smtClean="0"/>
              <a:t>vs</a:t>
            </a:r>
            <a:r>
              <a:rPr lang="en-GB" dirty="0" smtClean="0"/>
              <a:t> 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Tools are designed as “discussion tools”</a:t>
            </a:r>
          </a:p>
          <a:p>
            <a:r>
              <a:rPr lang="en-GB" dirty="0" smtClean="0"/>
              <a:t>No recipes or blue prints. Only a way of guiding and informing enquiry and suggesting options</a:t>
            </a:r>
          </a:p>
          <a:p>
            <a:r>
              <a:rPr lang="en-GB" dirty="0" smtClean="0"/>
              <a:t>Use of tools needs to involve a range of actors: research, development, private sector, NGO </a:t>
            </a:r>
            <a:r>
              <a:rPr lang="en-GB" dirty="0" err="1" smtClean="0"/>
              <a:t>etc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4375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781800" cy="1143000"/>
          </a:xfrm>
        </p:spPr>
        <p:txBody>
          <a:bodyPr/>
          <a:lstStyle/>
          <a:p>
            <a:r>
              <a:rPr lang="en-GB" dirty="0" smtClean="0"/>
              <a:t>Deliverables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0498347"/>
              </p:ext>
            </p:extLst>
          </p:nvPr>
        </p:nvGraphicFramePr>
        <p:xfrm>
          <a:off x="1828800" y="1600200"/>
          <a:ext cx="6873240" cy="5120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385117"/>
                <a:gridCol w="1933455"/>
                <a:gridCol w="2554668"/>
              </a:tblGrid>
              <a:tr h="3918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Deliverable &amp; milestone date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Activity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Timing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Menz assessment report (4),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May 15</a:t>
                      </a:r>
                      <a:r>
                        <a:rPr lang="en-GB" sz="1400" baseline="30000">
                          <a:effectLst/>
                        </a:rPr>
                        <a:t>th</a:t>
                      </a:r>
                      <a:r>
                        <a:rPr lang="en-GB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Inventory and balance sheet of feed resources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March- early May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Synthesis report, SR feeding strategies (3), May 15</a:t>
                      </a:r>
                      <a:r>
                        <a:rPr lang="en-GB" sz="1400" baseline="30000">
                          <a:effectLst/>
                        </a:rPr>
                        <a:t>th</a:t>
                      </a:r>
                      <a:r>
                        <a:rPr lang="en-GB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Desk study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March-April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Database of feed prices, quality &amp; vol (2.2), June 15</a:t>
                      </a:r>
                      <a:r>
                        <a:rPr lang="en-GB" sz="1400" baseline="30000">
                          <a:effectLst/>
                        </a:rPr>
                        <a:t>th</a:t>
                      </a:r>
                      <a:r>
                        <a:rPr lang="en-GB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Literature search and field data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April-early June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16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</a:t>
                      </a:r>
                      <a:r>
                        <a:rPr lang="en-US" sz="1400">
                          <a:effectLst/>
                        </a:rPr>
                        <a:t>eports of feed assessments  of dairy, beef and sheep value chains (2.1), May 30</a:t>
                      </a:r>
                      <a:r>
                        <a:rPr lang="en-US" sz="1400" baseline="30000">
                          <a:effectLst/>
                        </a:rPr>
                        <a:t>th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Training for, and field-testing of, VCA, Techfit and FEAST and reporting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Training: early March;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Field-testing: mid March - late April;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Draft site reports: early May;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Synthesis reports: late May.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Synthesis reports on FEAST and Techfit tools (1), June 15</a:t>
                      </a:r>
                      <a:r>
                        <a:rPr lang="en-US" sz="1400" baseline="30000">
                          <a:effectLst/>
                        </a:rPr>
                        <a:t>th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Field-testing and evaluation, and synthesis workshop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Testing: early March-late May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Workshop: Late May-early June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Synthesis workshop report (5), </a:t>
                      </a:r>
                      <a:endParaRPr lang="en-GB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June 30</a:t>
                      </a:r>
                      <a:r>
                        <a:rPr lang="en-US" sz="1400" baseline="30000">
                          <a:effectLst/>
                        </a:rPr>
                        <a:t>th</a:t>
                      </a:r>
                      <a:r>
                        <a:rPr lang="en-US" sz="1400">
                          <a:effectLst/>
                        </a:rPr>
                        <a:t> 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Synthesis Workshop and reporting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Late May/early June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1676400" y="3810000"/>
            <a:ext cx="7239000" cy="1295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42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Preliminaries</a:t>
            </a:r>
          </a:p>
          <a:p>
            <a:r>
              <a:rPr lang="en-GB" dirty="0" smtClean="0"/>
              <a:t>Results</a:t>
            </a:r>
          </a:p>
          <a:p>
            <a:r>
              <a:rPr lang="en-GB" dirty="0" smtClean="0"/>
              <a:t>SWOT</a:t>
            </a:r>
          </a:p>
          <a:p>
            <a:r>
              <a:rPr lang="en-GB" dirty="0" smtClean="0"/>
              <a:t>Synthesis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804969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8196</TotalTime>
  <Words>512</Words>
  <Application>Microsoft Office PowerPoint</Application>
  <PresentationFormat>On-screen Show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Introduction to the Ethiopian Livestock Feed Project Synthesis workshop  Alan Duncan</vt:lpstr>
      <vt:lpstr>Workshop objectives</vt:lpstr>
      <vt:lpstr>Outputs</vt:lpstr>
      <vt:lpstr>Anticipated links to other initiatives</vt:lpstr>
      <vt:lpstr>Objectives</vt:lpstr>
      <vt:lpstr>Which tools?</vt:lpstr>
      <vt:lpstr>Process vs output</vt:lpstr>
      <vt:lpstr>Deliverables</vt:lpstr>
      <vt:lpstr>Today</vt:lpstr>
      <vt:lpstr>Tomorrow</vt:lpstr>
    </vt:vector>
  </TitlesOfParts>
  <Company>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Kentice Tikolo</dc:creator>
  <cp:lastModifiedBy>PBallantyne</cp:lastModifiedBy>
  <cp:revision>429</cp:revision>
  <dcterms:created xsi:type="dcterms:W3CDTF">2002-10-09T09:32:33Z</dcterms:created>
  <dcterms:modified xsi:type="dcterms:W3CDTF">2012-05-29T03:46:12Z</dcterms:modified>
</cp:coreProperties>
</file>